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Lora"/>
      <p:regular r:id="rId18"/>
    </p:embeddedFont>
    <p:embeddedFont>
      <p:font typeface="Lora"/>
      <p:regular r:id="rId19"/>
    </p:embeddedFont>
    <p:embeddedFont>
      <p:font typeface="Lora"/>
      <p:regular r:id="rId20"/>
    </p:embeddedFont>
    <p:embeddedFont>
      <p:font typeface="Lor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2055376"/>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CSA0695-DESIGN AND ANALYSIS OF ALGORITHMS FOR OPEN ADDRESSING TECHNIQUE</a:t>
            </a:r>
            <a:endParaRPr lang="en-US" sz="1500" dirty="0"/>
          </a:p>
        </p:txBody>
      </p:sp>
      <p:sp>
        <p:nvSpPr>
          <p:cNvPr id="3" name="Text 1"/>
          <p:cNvSpPr/>
          <p:nvPr/>
        </p:nvSpPr>
        <p:spPr>
          <a:xfrm>
            <a:off x="837724" y="2630805"/>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GREEDY METHODS</a:t>
            </a:r>
            <a:endParaRPr lang="en-US" sz="1500" dirty="0"/>
          </a:p>
        </p:txBody>
      </p:sp>
      <p:sp>
        <p:nvSpPr>
          <p:cNvPr id="4" name="Text 2"/>
          <p:cNvSpPr/>
          <p:nvPr/>
        </p:nvSpPr>
        <p:spPr>
          <a:xfrm>
            <a:off x="837724" y="3206234"/>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SIMATS -SAVEETHA SCHOOL OF ENGINEERING</a:t>
            </a:r>
            <a:endParaRPr lang="en-US" sz="1500" dirty="0"/>
          </a:p>
        </p:txBody>
      </p:sp>
      <p:sp>
        <p:nvSpPr>
          <p:cNvPr id="5" name="Text 3"/>
          <p:cNvSpPr/>
          <p:nvPr/>
        </p:nvSpPr>
        <p:spPr>
          <a:xfrm>
            <a:off x="837724" y="3781663"/>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                                                                                                              CHENNAI-602105</a:t>
            </a:r>
            <a:endParaRPr lang="en-US" sz="1500" dirty="0"/>
          </a:p>
        </p:txBody>
      </p:sp>
      <p:sp>
        <p:nvSpPr>
          <p:cNvPr id="6" name="Text 4"/>
          <p:cNvSpPr/>
          <p:nvPr/>
        </p:nvSpPr>
        <p:spPr>
          <a:xfrm>
            <a:off x="837724" y="4357092"/>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Project By:                                                                                                                                                                                                                     Guided By:</a:t>
            </a:r>
            <a:endParaRPr lang="en-US" sz="1500" dirty="0"/>
          </a:p>
        </p:txBody>
      </p:sp>
      <p:sp>
        <p:nvSpPr>
          <p:cNvPr id="7" name="Text 5"/>
          <p:cNvSpPr/>
          <p:nvPr/>
        </p:nvSpPr>
        <p:spPr>
          <a:xfrm>
            <a:off x="837724" y="4932521"/>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G.Shyamala                                                                                                                                                                                                        DR.R.DHANALAKSHMI</a:t>
            </a:r>
            <a:endParaRPr lang="en-US" sz="1500" dirty="0"/>
          </a:p>
        </p:txBody>
      </p:sp>
      <p:sp>
        <p:nvSpPr>
          <p:cNvPr id="8" name="Text 6"/>
          <p:cNvSpPr/>
          <p:nvPr/>
        </p:nvSpPr>
        <p:spPr>
          <a:xfrm>
            <a:off x="837724" y="5507950"/>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(192211641)</a:t>
            </a:r>
            <a:endParaRPr lang="en-US" sz="1500" dirty="0"/>
          </a:p>
        </p:txBody>
      </p:sp>
      <p:sp>
        <p:nvSpPr>
          <p:cNvPr id="9" name="Text 7"/>
          <p:cNvSpPr/>
          <p:nvPr/>
        </p:nvSpPr>
        <p:spPr>
          <a:xfrm>
            <a:off x="837724" y="6083379"/>
            <a:ext cx="12954952" cy="306229"/>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CSE</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1410" y="812721"/>
            <a:ext cx="7541181" cy="1346835"/>
          </a:xfrm>
          <a:prstGeom prst="rect">
            <a:avLst/>
          </a:prstGeom>
          <a:noFill/>
          <a:ln/>
        </p:spPr>
        <p:txBody>
          <a:bodyPr wrap="square" lIns="0" tIns="0" rIns="0" bIns="0" rtlCol="0" anchor="t"/>
          <a:lstStyle/>
          <a:p>
            <a:pPr indent="0" marL="0">
              <a:lnSpc>
                <a:spcPts val="5300"/>
              </a:lnSpc>
              <a:buNone/>
            </a:pPr>
            <a:r>
              <a:rPr lang="en-US" sz="4200" dirty="0">
                <a:solidFill>
                  <a:srgbClr val="F98AC7"/>
                </a:solidFill>
                <a:latin typeface="Lora" pitchFamily="34" charset="0"/>
                <a:ea typeface="Lora" pitchFamily="34" charset="-122"/>
                <a:cs typeface="Lora" pitchFamily="34" charset="-120"/>
              </a:rPr>
              <a:t>Conclusion and Key Takeaways</a:t>
            </a:r>
            <a:endParaRPr lang="en-US" sz="4200" dirty="0"/>
          </a:p>
        </p:txBody>
      </p:sp>
      <p:sp>
        <p:nvSpPr>
          <p:cNvPr id="4" name="Text 1"/>
          <p:cNvSpPr/>
          <p:nvPr/>
        </p:nvSpPr>
        <p:spPr>
          <a:xfrm>
            <a:off x="801410" y="2502932"/>
            <a:ext cx="7541181" cy="1464945"/>
          </a:xfrm>
          <a:prstGeom prst="rect">
            <a:avLst/>
          </a:prstGeom>
          <a:noFill/>
          <a:ln/>
        </p:spPr>
        <p:txBody>
          <a:bodyPr wrap="square" lIns="0" tIns="0" rIns="0" bIns="0" rtlCol="0" anchor="t"/>
          <a:lstStyle/>
          <a:p>
            <a:pPr indent="0" marL="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The presented approach enables the maximization of groups formed while respecting the usage limits and increasing length constraints. Dynamic programming provides an efficient solution for optimization, while the greedy approach ensures the formation of the largest possible groups.</a:t>
            </a:r>
            <a:endParaRPr lang="en-US" sz="1800" dirty="0"/>
          </a:p>
        </p:txBody>
      </p:sp>
      <p:sp>
        <p:nvSpPr>
          <p:cNvPr id="5" name="Shape 2"/>
          <p:cNvSpPr/>
          <p:nvPr/>
        </p:nvSpPr>
        <p:spPr>
          <a:xfrm>
            <a:off x="801410" y="4225409"/>
            <a:ext cx="3656171" cy="1664375"/>
          </a:xfrm>
          <a:prstGeom prst="roundRect">
            <a:avLst>
              <a:gd name="adj" fmla="val 2064"/>
            </a:avLst>
          </a:prstGeom>
          <a:solidFill>
            <a:srgbClr val="444752"/>
          </a:solidFill>
          <a:ln/>
        </p:spPr>
      </p:sp>
      <p:sp>
        <p:nvSpPr>
          <p:cNvPr id="6" name="Text 3"/>
          <p:cNvSpPr/>
          <p:nvPr/>
        </p:nvSpPr>
        <p:spPr>
          <a:xfrm>
            <a:off x="1030367" y="4454366"/>
            <a:ext cx="2883694" cy="336709"/>
          </a:xfrm>
          <a:prstGeom prst="rect">
            <a:avLst/>
          </a:prstGeom>
          <a:noFill/>
          <a:ln/>
        </p:spPr>
        <p:txBody>
          <a:bodyPr wrap="none" lIns="0" tIns="0" rIns="0" bIns="0" rtlCol="0" anchor="t"/>
          <a:lstStyle/>
          <a:p>
            <a:pPr indent="0" marL="0">
              <a:lnSpc>
                <a:spcPts val="2650"/>
              </a:lnSpc>
              <a:buNone/>
            </a:pPr>
            <a:r>
              <a:rPr lang="en-US" sz="2100" dirty="0">
                <a:solidFill>
                  <a:srgbClr val="D6E5EF"/>
                </a:solidFill>
                <a:latin typeface="Lora" pitchFamily="34" charset="0"/>
                <a:ea typeface="Lora" pitchFamily="34" charset="-122"/>
                <a:cs typeface="Lora" pitchFamily="34" charset="-120"/>
              </a:rPr>
              <a:t>Dynamic Programming</a:t>
            </a:r>
            <a:endParaRPr lang="en-US" sz="2100" dirty="0"/>
          </a:p>
        </p:txBody>
      </p:sp>
      <p:sp>
        <p:nvSpPr>
          <p:cNvPr id="7" name="Text 4"/>
          <p:cNvSpPr/>
          <p:nvPr/>
        </p:nvSpPr>
        <p:spPr>
          <a:xfrm>
            <a:off x="1030367" y="4928354"/>
            <a:ext cx="3198257" cy="732473"/>
          </a:xfrm>
          <a:prstGeom prst="rect">
            <a:avLst/>
          </a:prstGeom>
          <a:noFill/>
          <a:ln/>
        </p:spPr>
        <p:txBody>
          <a:bodyPr wrap="square" lIns="0" tIns="0" rIns="0" bIns="0" rtlCol="0" anchor="t"/>
          <a:lstStyle/>
          <a:p>
            <a:pPr indent="0" marL="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Effective for optimizing the number of groups achievable.</a:t>
            </a:r>
            <a:endParaRPr lang="en-US" sz="1800" dirty="0"/>
          </a:p>
        </p:txBody>
      </p:sp>
      <p:sp>
        <p:nvSpPr>
          <p:cNvPr id="8" name="Shape 5"/>
          <p:cNvSpPr/>
          <p:nvPr/>
        </p:nvSpPr>
        <p:spPr>
          <a:xfrm>
            <a:off x="4686538" y="4225409"/>
            <a:ext cx="3656171" cy="1664375"/>
          </a:xfrm>
          <a:prstGeom prst="roundRect">
            <a:avLst>
              <a:gd name="adj" fmla="val 2064"/>
            </a:avLst>
          </a:prstGeom>
          <a:solidFill>
            <a:srgbClr val="444752"/>
          </a:solidFill>
          <a:ln/>
        </p:spPr>
      </p:sp>
      <p:sp>
        <p:nvSpPr>
          <p:cNvPr id="9" name="Text 6"/>
          <p:cNvSpPr/>
          <p:nvPr/>
        </p:nvSpPr>
        <p:spPr>
          <a:xfrm>
            <a:off x="4915495" y="4454366"/>
            <a:ext cx="2693908" cy="336709"/>
          </a:xfrm>
          <a:prstGeom prst="rect">
            <a:avLst/>
          </a:prstGeom>
          <a:noFill/>
          <a:ln/>
        </p:spPr>
        <p:txBody>
          <a:bodyPr wrap="none" lIns="0" tIns="0" rIns="0" bIns="0" rtlCol="0" anchor="t"/>
          <a:lstStyle/>
          <a:p>
            <a:pPr indent="0" marL="0">
              <a:lnSpc>
                <a:spcPts val="2650"/>
              </a:lnSpc>
              <a:buNone/>
            </a:pPr>
            <a:r>
              <a:rPr lang="en-US" sz="2100" dirty="0">
                <a:solidFill>
                  <a:srgbClr val="D6E5EF"/>
                </a:solidFill>
                <a:latin typeface="Lora" pitchFamily="34" charset="0"/>
                <a:ea typeface="Lora" pitchFamily="34" charset="-122"/>
                <a:cs typeface="Lora" pitchFamily="34" charset="-120"/>
              </a:rPr>
              <a:t>Greedy Approach</a:t>
            </a:r>
            <a:endParaRPr lang="en-US" sz="2100" dirty="0"/>
          </a:p>
        </p:txBody>
      </p:sp>
      <p:sp>
        <p:nvSpPr>
          <p:cNvPr id="10" name="Text 7"/>
          <p:cNvSpPr/>
          <p:nvPr/>
        </p:nvSpPr>
        <p:spPr>
          <a:xfrm>
            <a:off x="4915495" y="4928354"/>
            <a:ext cx="3198257" cy="732473"/>
          </a:xfrm>
          <a:prstGeom prst="rect">
            <a:avLst/>
          </a:prstGeom>
          <a:noFill/>
          <a:ln/>
        </p:spPr>
        <p:txBody>
          <a:bodyPr wrap="square" lIns="0" tIns="0" rIns="0" bIns="0" rtlCol="0" anchor="t"/>
          <a:lstStyle/>
          <a:p>
            <a:pPr indent="0" marL="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Facilitates the creation of the largest possible groups.</a:t>
            </a:r>
            <a:endParaRPr lang="en-US" sz="1800" dirty="0"/>
          </a:p>
        </p:txBody>
      </p:sp>
      <p:sp>
        <p:nvSpPr>
          <p:cNvPr id="11" name="Shape 8"/>
          <p:cNvSpPr/>
          <p:nvPr/>
        </p:nvSpPr>
        <p:spPr>
          <a:xfrm>
            <a:off x="801410" y="6118741"/>
            <a:ext cx="7541181" cy="1298138"/>
          </a:xfrm>
          <a:prstGeom prst="roundRect">
            <a:avLst>
              <a:gd name="adj" fmla="val 2646"/>
            </a:avLst>
          </a:prstGeom>
          <a:solidFill>
            <a:srgbClr val="444752"/>
          </a:solidFill>
          <a:ln/>
        </p:spPr>
      </p:sp>
      <p:sp>
        <p:nvSpPr>
          <p:cNvPr id="12" name="Text 9"/>
          <p:cNvSpPr/>
          <p:nvPr/>
        </p:nvSpPr>
        <p:spPr>
          <a:xfrm>
            <a:off x="1030367" y="6347698"/>
            <a:ext cx="2693908" cy="336709"/>
          </a:xfrm>
          <a:prstGeom prst="rect">
            <a:avLst/>
          </a:prstGeom>
          <a:noFill/>
          <a:ln/>
        </p:spPr>
        <p:txBody>
          <a:bodyPr wrap="none" lIns="0" tIns="0" rIns="0" bIns="0" rtlCol="0" anchor="t"/>
          <a:lstStyle/>
          <a:p>
            <a:pPr indent="0" marL="0">
              <a:lnSpc>
                <a:spcPts val="2650"/>
              </a:lnSpc>
              <a:buNone/>
            </a:pPr>
            <a:r>
              <a:rPr lang="en-US" sz="2100" dirty="0">
                <a:solidFill>
                  <a:srgbClr val="D6E5EF"/>
                </a:solidFill>
                <a:latin typeface="Lora" pitchFamily="34" charset="0"/>
                <a:ea typeface="Lora" pitchFamily="34" charset="-122"/>
                <a:cs typeface="Lora" pitchFamily="34" charset="-120"/>
              </a:rPr>
              <a:t>Constraints</a:t>
            </a:r>
            <a:endParaRPr lang="en-US" sz="2100" dirty="0"/>
          </a:p>
        </p:txBody>
      </p:sp>
      <p:sp>
        <p:nvSpPr>
          <p:cNvPr id="13" name="Text 10"/>
          <p:cNvSpPr/>
          <p:nvPr/>
        </p:nvSpPr>
        <p:spPr>
          <a:xfrm>
            <a:off x="1030367" y="6821686"/>
            <a:ext cx="7083266" cy="366236"/>
          </a:xfrm>
          <a:prstGeom prst="rect">
            <a:avLst/>
          </a:prstGeom>
          <a:noFill/>
          <a:ln/>
        </p:spPr>
        <p:txBody>
          <a:bodyPr wrap="none" lIns="0" tIns="0" rIns="0" bIns="0" rtlCol="0" anchor="t"/>
          <a:lstStyle/>
          <a:p>
            <a:pPr indent="0" marL="0">
              <a:lnSpc>
                <a:spcPts val="2850"/>
              </a:lnSpc>
              <a:buNone/>
            </a:pPr>
            <a:r>
              <a:rPr lang="en-US" sz="1800" dirty="0">
                <a:solidFill>
                  <a:srgbClr val="D6E5EF"/>
                </a:solidFill>
                <a:latin typeface="Source Sans Pro" pitchFamily="34" charset="0"/>
                <a:ea typeface="Source Sans Pro" pitchFamily="34" charset="-122"/>
                <a:cs typeface="Source Sans Pro" pitchFamily="34" charset="-120"/>
              </a:rPr>
              <a:t>Usage limits and increasing lengths play crucial roles in group formation.</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527221"/>
            <a:ext cx="11264979" cy="1408033"/>
          </a:xfrm>
          <a:prstGeom prst="rect">
            <a:avLst/>
          </a:prstGeom>
          <a:noFill/>
          <a:ln/>
        </p:spPr>
        <p:txBody>
          <a:bodyPr wrap="none" lIns="0" tIns="0" rIns="0" bIns="0" rtlCol="0" anchor="t"/>
          <a:lstStyle/>
          <a:p>
            <a:pPr indent="0" marL="0">
              <a:lnSpc>
                <a:spcPts val="11050"/>
              </a:lnSpc>
              <a:buNone/>
            </a:pPr>
            <a:r>
              <a:rPr lang="en-US" sz="8850" dirty="0">
                <a:solidFill>
                  <a:srgbClr val="F98AC7"/>
                </a:solidFill>
                <a:latin typeface="Lora" pitchFamily="34" charset="0"/>
                <a:ea typeface="Lora" pitchFamily="34" charset="-122"/>
                <a:cs typeface="Lora" pitchFamily="34" charset="-120"/>
              </a:rPr>
              <a:t>     </a:t>
            </a:r>
            <a:endParaRPr lang="en-US" sz="8850" dirty="0"/>
          </a:p>
        </p:txBody>
      </p:sp>
      <p:sp>
        <p:nvSpPr>
          <p:cNvPr id="3" name="Text 1"/>
          <p:cNvSpPr/>
          <p:nvPr/>
        </p:nvSpPr>
        <p:spPr>
          <a:xfrm>
            <a:off x="837724" y="4294227"/>
            <a:ext cx="11264979" cy="1408033"/>
          </a:xfrm>
          <a:prstGeom prst="rect">
            <a:avLst/>
          </a:prstGeom>
          <a:noFill/>
          <a:ln/>
        </p:spPr>
        <p:txBody>
          <a:bodyPr wrap="none" lIns="0" tIns="0" rIns="0" bIns="0" rtlCol="0" anchor="t"/>
          <a:lstStyle/>
          <a:p>
            <a:pPr indent="0" marL="0">
              <a:lnSpc>
                <a:spcPts val="11050"/>
              </a:lnSpc>
              <a:buNone/>
            </a:pPr>
            <a:r>
              <a:rPr lang="en-US" sz="8850" dirty="0">
                <a:solidFill>
                  <a:srgbClr val="F98AC7"/>
                </a:solidFill>
                <a:latin typeface="Lora" pitchFamily="34" charset="0"/>
                <a:ea typeface="Lora" pitchFamily="34" charset="-122"/>
                <a:cs typeface="Lora" pitchFamily="34" charset="-120"/>
              </a:rPr>
              <a:t>       THANKYOU</a:t>
            </a:r>
            <a:endParaRPr lang="en-US" sz="8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126956" y="503277"/>
            <a:ext cx="4306491" cy="538282"/>
          </a:xfrm>
          <a:prstGeom prst="rect">
            <a:avLst/>
          </a:prstGeom>
          <a:noFill/>
          <a:ln/>
        </p:spPr>
        <p:txBody>
          <a:bodyPr wrap="none" lIns="0" tIns="0" rIns="0" bIns="0" rtlCol="0" anchor="t"/>
          <a:lstStyle/>
          <a:p>
            <a:pPr indent="0" marL="0">
              <a:lnSpc>
                <a:spcPts val="4200"/>
              </a:lnSpc>
              <a:buNone/>
            </a:pPr>
            <a:r>
              <a:rPr lang="en-US" sz="3350" dirty="0">
                <a:solidFill>
                  <a:srgbClr val="F98AC7"/>
                </a:solidFill>
                <a:latin typeface="Lora" pitchFamily="34" charset="0"/>
                <a:ea typeface="Lora" pitchFamily="34" charset="-122"/>
                <a:cs typeface="Lora" pitchFamily="34" charset="-120"/>
              </a:rPr>
              <a:t>Problem Statement</a:t>
            </a:r>
            <a:endParaRPr lang="en-US" sz="3350" dirty="0"/>
          </a:p>
        </p:txBody>
      </p:sp>
      <p:sp>
        <p:nvSpPr>
          <p:cNvPr id="4" name="Text 1"/>
          <p:cNvSpPr/>
          <p:nvPr/>
        </p:nvSpPr>
        <p:spPr>
          <a:xfrm>
            <a:off x="6126956" y="1315998"/>
            <a:ext cx="7862888" cy="1171099"/>
          </a:xfrm>
          <a:prstGeom prst="rect">
            <a:avLst/>
          </a:prstGeom>
          <a:noFill/>
          <a:ln/>
        </p:spPr>
        <p:txBody>
          <a:bodyPr wrap="square" lIns="0" tIns="0" rIns="0" bIns="0" rtlCol="0" anchor="t"/>
          <a:lstStyle/>
          <a:p>
            <a:pPr indent="0" marL="0">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Given an array usageLimits of length n, the goal is to create the maximum possible number of groups using numbers from 0 to n - 1. Each group must contain distinct numbers, with the length of each group (except the first) strictly greater than the previous one. Additionally, each number can be used no more than its corresponding usage limit across all groups.</a:t>
            </a:r>
            <a:endParaRPr lang="en-US" sz="1400" dirty="0"/>
          </a:p>
        </p:txBody>
      </p:sp>
      <p:pic>
        <p:nvPicPr>
          <p:cNvPr id="5" name="Image 1" descr="preencoded.png">    </p:cNvPr>
          <p:cNvPicPr>
            <a:picLocks noChangeAspect="1"/>
          </p:cNvPicPr>
          <p:nvPr/>
        </p:nvPicPr>
        <p:blipFill>
          <a:blip r:embed="rId2"/>
          <a:stretch>
            <a:fillRect/>
          </a:stretch>
        </p:blipFill>
        <p:spPr>
          <a:xfrm>
            <a:off x="6126956" y="2692956"/>
            <a:ext cx="457557" cy="457557"/>
          </a:xfrm>
          <a:prstGeom prst="rect">
            <a:avLst/>
          </a:prstGeom>
        </p:spPr>
      </p:pic>
      <p:sp>
        <p:nvSpPr>
          <p:cNvPr id="6" name="Text 2"/>
          <p:cNvSpPr/>
          <p:nvPr/>
        </p:nvSpPr>
        <p:spPr>
          <a:xfrm>
            <a:off x="6126956" y="3333512"/>
            <a:ext cx="2153245" cy="269200"/>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Lora" pitchFamily="34" charset="0"/>
                <a:ea typeface="Lora" pitchFamily="34" charset="-122"/>
                <a:cs typeface="Lora" pitchFamily="34" charset="-120"/>
              </a:rPr>
              <a:t>Numbers</a:t>
            </a:r>
            <a:endParaRPr lang="en-US" sz="1650" dirty="0"/>
          </a:p>
        </p:txBody>
      </p:sp>
      <p:sp>
        <p:nvSpPr>
          <p:cNvPr id="7" name="Text 3"/>
          <p:cNvSpPr/>
          <p:nvPr/>
        </p:nvSpPr>
        <p:spPr>
          <a:xfrm>
            <a:off x="6126956" y="3712488"/>
            <a:ext cx="7862888" cy="292775"/>
          </a:xfrm>
          <a:prstGeom prst="rect">
            <a:avLst/>
          </a:prstGeom>
          <a:noFill/>
          <a:ln/>
        </p:spPr>
        <p:txBody>
          <a:bodyPr wrap="none" lIns="0" tIns="0" rIns="0" bIns="0" rtlCol="0" anchor="t"/>
          <a:lstStyle/>
          <a:p>
            <a:pPr algn="l" indent="0" marL="0">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The elements used to form groups.</a:t>
            </a:r>
            <a:endParaRPr lang="en-US" sz="1400" dirty="0"/>
          </a:p>
        </p:txBody>
      </p:sp>
      <p:pic>
        <p:nvPicPr>
          <p:cNvPr id="8" name="Image 2" descr="preencoded.png">    </p:cNvPr>
          <p:cNvPicPr>
            <a:picLocks noChangeAspect="1"/>
          </p:cNvPicPr>
          <p:nvPr/>
        </p:nvPicPr>
        <p:blipFill>
          <a:blip r:embed="rId3"/>
          <a:stretch>
            <a:fillRect/>
          </a:stretch>
        </p:blipFill>
        <p:spPr>
          <a:xfrm>
            <a:off x="6126956" y="4554260"/>
            <a:ext cx="457557" cy="457557"/>
          </a:xfrm>
          <a:prstGeom prst="rect">
            <a:avLst/>
          </a:prstGeom>
        </p:spPr>
      </p:pic>
      <p:sp>
        <p:nvSpPr>
          <p:cNvPr id="9" name="Text 4"/>
          <p:cNvSpPr/>
          <p:nvPr/>
        </p:nvSpPr>
        <p:spPr>
          <a:xfrm>
            <a:off x="6126956" y="5194816"/>
            <a:ext cx="2153245" cy="269200"/>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Lora" pitchFamily="34" charset="0"/>
                <a:ea typeface="Lora" pitchFamily="34" charset="-122"/>
                <a:cs typeface="Lora" pitchFamily="34" charset="-120"/>
              </a:rPr>
              <a:t>Usage Limits</a:t>
            </a:r>
            <a:endParaRPr lang="en-US" sz="1650" dirty="0"/>
          </a:p>
        </p:txBody>
      </p:sp>
      <p:sp>
        <p:nvSpPr>
          <p:cNvPr id="10" name="Text 5"/>
          <p:cNvSpPr/>
          <p:nvPr/>
        </p:nvSpPr>
        <p:spPr>
          <a:xfrm>
            <a:off x="6126956" y="5573792"/>
            <a:ext cx="7862888" cy="292775"/>
          </a:xfrm>
          <a:prstGeom prst="rect">
            <a:avLst/>
          </a:prstGeom>
          <a:noFill/>
          <a:ln/>
        </p:spPr>
        <p:txBody>
          <a:bodyPr wrap="none" lIns="0" tIns="0" rIns="0" bIns="0" rtlCol="0" anchor="t"/>
          <a:lstStyle/>
          <a:p>
            <a:pPr algn="l" indent="0" marL="0">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Constraints on the number of times a number can be used.</a:t>
            </a:r>
            <a:endParaRPr lang="en-US" sz="1400" dirty="0"/>
          </a:p>
        </p:txBody>
      </p:sp>
      <p:pic>
        <p:nvPicPr>
          <p:cNvPr id="11" name="Image 3" descr="preencoded.png">    </p:cNvPr>
          <p:cNvPicPr>
            <a:picLocks noChangeAspect="1"/>
          </p:cNvPicPr>
          <p:nvPr/>
        </p:nvPicPr>
        <p:blipFill>
          <a:blip r:embed="rId4"/>
          <a:stretch>
            <a:fillRect/>
          </a:stretch>
        </p:blipFill>
        <p:spPr>
          <a:xfrm>
            <a:off x="6126956" y="6415564"/>
            <a:ext cx="457557" cy="457557"/>
          </a:xfrm>
          <a:prstGeom prst="rect">
            <a:avLst/>
          </a:prstGeom>
        </p:spPr>
      </p:pic>
      <p:sp>
        <p:nvSpPr>
          <p:cNvPr id="12" name="Text 6"/>
          <p:cNvSpPr/>
          <p:nvPr/>
        </p:nvSpPr>
        <p:spPr>
          <a:xfrm>
            <a:off x="6126956" y="7056120"/>
            <a:ext cx="2153245" cy="269200"/>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Lora" pitchFamily="34" charset="0"/>
                <a:ea typeface="Lora" pitchFamily="34" charset="-122"/>
                <a:cs typeface="Lora" pitchFamily="34" charset="-120"/>
              </a:rPr>
              <a:t>Groups</a:t>
            </a:r>
            <a:endParaRPr lang="en-US" sz="1650" dirty="0"/>
          </a:p>
        </p:txBody>
      </p:sp>
      <p:sp>
        <p:nvSpPr>
          <p:cNvPr id="13" name="Text 7"/>
          <p:cNvSpPr/>
          <p:nvPr/>
        </p:nvSpPr>
        <p:spPr>
          <a:xfrm>
            <a:off x="6126956" y="7435096"/>
            <a:ext cx="7862888" cy="292775"/>
          </a:xfrm>
          <a:prstGeom prst="rect">
            <a:avLst/>
          </a:prstGeom>
          <a:noFill/>
          <a:ln/>
        </p:spPr>
        <p:txBody>
          <a:bodyPr wrap="none" lIns="0" tIns="0" rIns="0" bIns="0" rtlCol="0" anchor="t"/>
          <a:lstStyle/>
          <a:p>
            <a:pPr algn="l" indent="0" marL="0">
              <a:lnSpc>
                <a:spcPts val="2300"/>
              </a:lnSpc>
              <a:buNone/>
            </a:pPr>
            <a:r>
              <a:rPr lang="en-US" sz="1400" dirty="0">
                <a:solidFill>
                  <a:srgbClr val="D6E5EF"/>
                </a:solidFill>
                <a:latin typeface="Source Sans Pro" pitchFamily="34" charset="0"/>
                <a:ea typeface="Source Sans Pro" pitchFamily="34" charset="-122"/>
                <a:cs typeface="Source Sans Pro" pitchFamily="34" charset="-120"/>
              </a:rPr>
              <a:t>Sets of distinct numbers formed according to the constraints.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2463"/>
          </a:xfrm>
          <a:prstGeom prst="rect">
            <a:avLst/>
          </a:prstGeom>
        </p:spPr>
      </p:pic>
      <p:sp>
        <p:nvSpPr>
          <p:cNvPr id="3" name="Text 0"/>
          <p:cNvSpPr/>
          <p:nvPr/>
        </p:nvSpPr>
        <p:spPr>
          <a:xfrm>
            <a:off x="717471" y="3127177"/>
            <a:ext cx="4823460" cy="602813"/>
          </a:xfrm>
          <a:prstGeom prst="rect">
            <a:avLst/>
          </a:prstGeom>
          <a:noFill/>
          <a:ln/>
        </p:spPr>
        <p:txBody>
          <a:bodyPr wrap="none" lIns="0" tIns="0" rIns="0" bIns="0" rtlCol="0" anchor="t"/>
          <a:lstStyle/>
          <a:p>
            <a:pPr indent="0" marL="0">
              <a:lnSpc>
                <a:spcPts val="4700"/>
              </a:lnSpc>
              <a:buNone/>
            </a:pPr>
            <a:r>
              <a:rPr lang="en-US" sz="3750" dirty="0">
                <a:solidFill>
                  <a:srgbClr val="F98AC7"/>
                </a:solidFill>
                <a:latin typeface="Lora" pitchFamily="34" charset="0"/>
                <a:ea typeface="Lora" pitchFamily="34" charset="-122"/>
                <a:cs typeface="Lora" pitchFamily="34" charset="-120"/>
              </a:rPr>
              <a:t>Abstract</a:t>
            </a:r>
            <a:endParaRPr lang="en-US" sz="3750" dirty="0"/>
          </a:p>
        </p:txBody>
      </p:sp>
      <p:sp>
        <p:nvSpPr>
          <p:cNvPr id="4" name="Text 1"/>
          <p:cNvSpPr/>
          <p:nvPr/>
        </p:nvSpPr>
        <p:spPr>
          <a:xfrm>
            <a:off x="717471" y="4037409"/>
            <a:ext cx="13195459" cy="984052"/>
          </a:xfrm>
          <a:prstGeom prst="rect">
            <a:avLst/>
          </a:prstGeom>
          <a:noFill/>
          <a:ln/>
        </p:spPr>
        <p:txBody>
          <a:bodyPr wrap="square" lIns="0" tIns="0" rIns="0" bIns="0" rtlCol="0" anchor="t"/>
          <a:lstStyle/>
          <a:p>
            <a:pPr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This paper presents a solution to the problem of maximizing the number of groups that can be formed from a set of numbers with usage limits. The solution utilizes a greedy approach to create the initial groups and then applies dynamic programming to optimize the group count. This approach effectively balances maximizing group formation with adhering to the constraints of distinct numbers and increasing lengths.</a:t>
            </a:r>
            <a:endParaRPr lang="en-US" sz="1600" dirty="0"/>
          </a:p>
        </p:txBody>
      </p:sp>
      <p:pic>
        <p:nvPicPr>
          <p:cNvPr id="5" name="Image 1" descr="preencoded.png">    </p:cNvPr>
          <p:cNvPicPr>
            <a:picLocks noChangeAspect="1"/>
          </p:cNvPicPr>
          <p:nvPr/>
        </p:nvPicPr>
        <p:blipFill>
          <a:blip r:embed="rId2"/>
          <a:stretch>
            <a:fillRect/>
          </a:stretch>
        </p:blipFill>
        <p:spPr>
          <a:xfrm>
            <a:off x="717471" y="5251966"/>
            <a:ext cx="4398407" cy="819983"/>
          </a:xfrm>
          <a:prstGeom prst="rect">
            <a:avLst/>
          </a:prstGeom>
        </p:spPr>
      </p:pic>
      <p:sp>
        <p:nvSpPr>
          <p:cNvPr id="6" name="Text 2"/>
          <p:cNvSpPr/>
          <p:nvPr/>
        </p:nvSpPr>
        <p:spPr>
          <a:xfrm>
            <a:off x="922377" y="6379369"/>
            <a:ext cx="2411730" cy="3014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Greedy Approach</a:t>
            </a:r>
            <a:endParaRPr lang="en-US" sz="1850" dirty="0"/>
          </a:p>
        </p:txBody>
      </p:sp>
      <p:sp>
        <p:nvSpPr>
          <p:cNvPr id="7" name="Text 3"/>
          <p:cNvSpPr/>
          <p:nvPr/>
        </p:nvSpPr>
        <p:spPr>
          <a:xfrm>
            <a:off x="922377" y="6803827"/>
            <a:ext cx="3988594" cy="656034"/>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Initial group creation prioritizing maximum usage.</a:t>
            </a:r>
            <a:endParaRPr lang="en-US" sz="1600" dirty="0"/>
          </a:p>
        </p:txBody>
      </p:sp>
      <p:pic>
        <p:nvPicPr>
          <p:cNvPr id="8" name="Image 2" descr="preencoded.png">    </p:cNvPr>
          <p:cNvPicPr>
            <a:picLocks noChangeAspect="1"/>
          </p:cNvPicPr>
          <p:nvPr/>
        </p:nvPicPr>
        <p:blipFill>
          <a:blip r:embed="rId3"/>
          <a:stretch>
            <a:fillRect/>
          </a:stretch>
        </p:blipFill>
        <p:spPr>
          <a:xfrm>
            <a:off x="5115878" y="5251966"/>
            <a:ext cx="4398526" cy="819983"/>
          </a:xfrm>
          <a:prstGeom prst="rect">
            <a:avLst/>
          </a:prstGeom>
        </p:spPr>
      </p:pic>
      <p:sp>
        <p:nvSpPr>
          <p:cNvPr id="9" name="Text 4"/>
          <p:cNvSpPr/>
          <p:nvPr/>
        </p:nvSpPr>
        <p:spPr>
          <a:xfrm>
            <a:off x="5320784" y="6379369"/>
            <a:ext cx="2581513" cy="3014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Dynamic Programming</a:t>
            </a:r>
            <a:endParaRPr lang="en-US" sz="1850" dirty="0"/>
          </a:p>
        </p:txBody>
      </p:sp>
      <p:sp>
        <p:nvSpPr>
          <p:cNvPr id="10" name="Text 5"/>
          <p:cNvSpPr/>
          <p:nvPr/>
        </p:nvSpPr>
        <p:spPr>
          <a:xfrm>
            <a:off x="5320784" y="6803827"/>
            <a:ext cx="3988713" cy="656034"/>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Optimization of the group count for maximum efficiency.</a:t>
            </a:r>
            <a:endParaRPr lang="en-US" sz="1600" dirty="0"/>
          </a:p>
        </p:txBody>
      </p:sp>
      <p:pic>
        <p:nvPicPr>
          <p:cNvPr id="11" name="Image 3" descr="preencoded.png">    </p:cNvPr>
          <p:cNvPicPr>
            <a:picLocks noChangeAspect="1"/>
          </p:cNvPicPr>
          <p:nvPr/>
        </p:nvPicPr>
        <p:blipFill>
          <a:blip r:embed="rId4"/>
          <a:stretch>
            <a:fillRect/>
          </a:stretch>
        </p:blipFill>
        <p:spPr>
          <a:xfrm>
            <a:off x="9514403" y="5251966"/>
            <a:ext cx="4398526" cy="819983"/>
          </a:xfrm>
          <a:prstGeom prst="rect">
            <a:avLst/>
          </a:prstGeom>
        </p:spPr>
      </p:pic>
      <p:sp>
        <p:nvSpPr>
          <p:cNvPr id="12" name="Text 6"/>
          <p:cNvSpPr/>
          <p:nvPr/>
        </p:nvSpPr>
        <p:spPr>
          <a:xfrm>
            <a:off x="9719310" y="6379369"/>
            <a:ext cx="2411730" cy="301466"/>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Constraints</a:t>
            </a:r>
            <a:endParaRPr lang="en-US" sz="1850" dirty="0"/>
          </a:p>
        </p:txBody>
      </p:sp>
      <p:sp>
        <p:nvSpPr>
          <p:cNvPr id="13" name="Text 7"/>
          <p:cNvSpPr/>
          <p:nvPr/>
        </p:nvSpPr>
        <p:spPr>
          <a:xfrm>
            <a:off x="9719310" y="6803827"/>
            <a:ext cx="3988713" cy="656034"/>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Distinct numbers and increasing lengths govern group formation.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03452"/>
            <a:ext cx="7468553" cy="2914650"/>
          </a:xfrm>
          <a:prstGeom prst="rect">
            <a:avLst/>
          </a:prstGeom>
          <a:noFill/>
          <a:ln/>
        </p:spPr>
        <p:txBody>
          <a:bodyPr wrap="square" lIns="0" tIns="0" rIns="0" bIns="0" rtlCol="0" anchor="t"/>
          <a:lstStyle/>
          <a:p>
            <a:pPr indent="0" marL="0">
              <a:lnSpc>
                <a:spcPts val="7650"/>
              </a:lnSpc>
              <a:buNone/>
            </a:pPr>
            <a:r>
              <a:rPr lang="en-US" sz="6100" dirty="0">
                <a:solidFill>
                  <a:srgbClr val="F98AC7"/>
                </a:solidFill>
                <a:latin typeface="Lora" pitchFamily="34" charset="0"/>
                <a:ea typeface="Lora" pitchFamily="34" charset="-122"/>
                <a:cs typeface="Lora" pitchFamily="34" charset="-120"/>
              </a:rPr>
              <a:t>Maximizing Groups with Increasing Length</a:t>
            </a:r>
            <a:endParaRPr lang="en-US" sz="6100" dirty="0"/>
          </a:p>
        </p:txBody>
      </p:sp>
      <p:sp>
        <p:nvSpPr>
          <p:cNvPr id="4" name="Text 1"/>
          <p:cNvSpPr/>
          <p:nvPr/>
        </p:nvSpPr>
        <p:spPr>
          <a:xfrm>
            <a:off x="837724" y="5177076"/>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presentation delves into the problem of maximizing the number of groups formed from a set of numbers, given usage limits for each number, while adhering to specific constraints regarding group length.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8044" y="922615"/>
            <a:ext cx="7326392" cy="648414"/>
          </a:xfrm>
          <a:prstGeom prst="rect">
            <a:avLst/>
          </a:prstGeom>
          <a:noFill/>
          <a:ln/>
        </p:spPr>
        <p:txBody>
          <a:bodyPr wrap="none" lIns="0" tIns="0" rIns="0" bIns="0" rtlCol="0" anchor="t"/>
          <a:lstStyle/>
          <a:p>
            <a:pPr indent="0" marL="0">
              <a:lnSpc>
                <a:spcPts val="5100"/>
              </a:lnSpc>
              <a:buNone/>
            </a:pPr>
            <a:r>
              <a:rPr lang="en-US" sz="4050" dirty="0">
                <a:solidFill>
                  <a:srgbClr val="F98AC7"/>
                </a:solidFill>
                <a:latin typeface="Lora" pitchFamily="34" charset="0"/>
                <a:ea typeface="Lora" pitchFamily="34" charset="-122"/>
                <a:cs typeface="Lora" pitchFamily="34" charset="-120"/>
              </a:rPr>
              <a:t>Constraints and Requirements</a:t>
            </a:r>
            <a:endParaRPr lang="en-US" sz="4050" dirty="0"/>
          </a:p>
        </p:txBody>
      </p:sp>
      <p:sp>
        <p:nvSpPr>
          <p:cNvPr id="4" name="Text 1"/>
          <p:cNvSpPr/>
          <p:nvPr/>
        </p:nvSpPr>
        <p:spPr>
          <a:xfrm>
            <a:off x="6258044" y="1901666"/>
            <a:ext cx="7600712" cy="1411129"/>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The challenge involves creating groups using numbers from 0 to n - 1, ensuring each number is used within its usage limit. Groups must consist of distinct numbers, and except for the first group, all subsequent groups must have strictly increasing lengths.</a:t>
            </a:r>
            <a:endParaRPr lang="en-US" sz="1700" dirty="0"/>
          </a:p>
        </p:txBody>
      </p:sp>
      <p:sp>
        <p:nvSpPr>
          <p:cNvPr id="5" name="Shape 2"/>
          <p:cNvSpPr/>
          <p:nvPr/>
        </p:nvSpPr>
        <p:spPr>
          <a:xfrm>
            <a:off x="6258044" y="3808809"/>
            <a:ext cx="496014" cy="496014"/>
          </a:xfrm>
          <a:prstGeom prst="roundRect">
            <a:avLst>
              <a:gd name="adj" fmla="val 6668"/>
            </a:avLst>
          </a:prstGeom>
          <a:solidFill>
            <a:srgbClr val="444752"/>
          </a:solidFill>
          <a:ln/>
        </p:spPr>
      </p:sp>
      <p:sp>
        <p:nvSpPr>
          <p:cNvPr id="6" name="Text 3"/>
          <p:cNvSpPr/>
          <p:nvPr/>
        </p:nvSpPr>
        <p:spPr>
          <a:xfrm>
            <a:off x="6449378" y="3901202"/>
            <a:ext cx="113348"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1</a:t>
            </a:r>
            <a:endParaRPr lang="en-US" sz="2450" dirty="0"/>
          </a:p>
        </p:txBody>
      </p:sp>
      <p:sp>
        <p:nvSpPr>
          <p:cNvPr id="7" name="Text 4"/>
          <p:cNvSpPr/>
          <p:nvPr/>
        </p:nvSpPr>
        <p:spPr>
          <a:xfrm>
            <a:off x="6974443" y="3808809"/>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Distinct Numbers</a:t>
            </a:r>
            <a:endParaRPr lang="en-US" sz="2000" dirty="0"/>
          </a:p>
        </p:txBody>
      </p:sp>
      <p:sp>
        <p:nvSpPr>
          <p:cNvPr id="8" name="Text 5"/>
          <p:cNvSpPr/>
          <p:nvPr/>
        </p:nvSpPr>
        <p:spPr>
          <a:xfrm>
            <a:off x="6974443" y="4265295"/>
            <a:ext cx="2973824" cy="1058347"/>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Each group can only contain unique numbers, preventing duplication.</a:t>
            </a:r>
            <a:endParaRPr lang="en-US" sz="1700" dirty="0"/>
          </a:p>
        </p:txBody>
      </p:sp>
      <p:sp>
        <p:nvSpPr>
          <p:cNvPr id="9" name="Shape 6"/>
          <p:cNvSpPr/>
          <p:nvPr/>
        </p:nvSpPr>
        <p:spPr>
          <a:xfrm>
            <a:off x="10168652" y="3808809"/>
            <a:ext cx="496014" cy="496014"/>
          </a:xfrm>
          <a:prstGeom prst="roundRect">
            <a:avLst>
              <a:gd name="adj" fmla="val 6668"/>
            </a:avLst>
          </a:prstGeom>
          <a:solidFill>
            <a:srgbClr val="444752"/>
          </a:solidFill>
          <a:ln/>
        </p:spPr>
      </p:sp>
      <p:sp>
        <p:nvSpPr>
          <p:cNvPr id="10" name="Text 7"/>
          <p:cNvSpPr/>
          <p:nvPr/>
        </p:nvSpPr>
        <p:spPr>
          <a:xfrm>
            <a:off x="10333077" y="3901202"/>
            <a:ext cx="167164"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2</a:t>
            </a:r>
            <a:endParaRPr lang="en-US" sz="2450" dirty="0"/>
          </a:p>
        </p:txBody>
      </p:sp>
      <p:sp>
        <p:nvSpPr>
          <p:cNvPr id="11" name="Text 8"/>
          <p:cNvSpPr/>
          <p:nvPr/>
        </p:nvSpPr>
        <p:spPr>
          <a:xfrm>
            <a:off x="10885051" y="3808809"/>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Increasing Lengths</a:t>
            </a:r>
            <a:endParaRPr lang="en-US" sz="2000" dirty="0"/>
          </a:p>
        </p:txBody>
      </p:sp>
      <p:sp>
        <p:nvSpPr>
          <p:cNvPr id="12" name="Text 9"/>
          <p:cNvSpPr/>
          <p:nvPr/>
        </p:nvSpPr>
        <p:spPr>
          <a:xfrm>
            <a:off x="10885051" y="4265295"/>
            <a:ext cx="2973824" cy="1411129"/>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Starting from the second group, each group must have a larger number of elements than the previous one.</a:t>
            </a:r>
            <a:endParaRPr lang="en-US" sz="1700" dirty="0"/>
          </a:p>
        </p:txBody>
      </p:sp>
      <p:sp>
        <p:nvSpPr>
          <p:cNvPr id="13" name="Shape 10"/>
          <p:cNvSpPr/>
          <p:nvPr/>
        </p:nvSpPr>
        <p:spPr>
          <a:xfrm>
            <a:off x="6258044" y="6144816"/>
            <a:ext cx="496014" cy="496014"/>
          </a:xfrm>
          <a:prstGeom prst="roundRect">
            <a:avLst>
              <a:gd name="adj" fmla="val 6668"/>
            </a:avLst>
          </a:prstGeom>
          <a:solidFill>
            <a:srgbClr val="444752"/>
          </a:solidFill>
          <a:ln/>
        </p:spPr>
      </p:sp>
      <p:sp>
        <p:nvSpPr>
          <p:cNvPr id="14" name="Text 11"/>
          <p:cNvSpPr/>
          <p:nvPr/>
        </p:nvSpPr>
        <p:spPr>
          <a:xfrm>
            <a:off x="6419374" y="6237208"/>
            <a:ext cx="173355" cy="311229"/>
          </a:xfrm>
          <a:prstGeom prst="rect">
            <a:avLst/>
          </a:prstGeom>
          <a:noFill/>
          <a:ln/>
        </p:spPr>
        <p:txBody>
          <a:bodyPr wrap="none" lIns="0" tIns="0" rIns="0" bIns="0" rtlCol="0" anchor="t"/>
          <a:lstStyle/>
          <a:p>
            <a:pPr algn="ctr" indent="0" marL="0">
              <a:lnSpc>
                <a:spcPts val="2450"/>
              </a:lnSpc>
              <a:buNone/>
            </a:pPr>
            <a:r>
              <a:rPr lang="en-US" sz="2450" dirty="0">
                <a:solidFill>
                  <a:srgbClr val="D6E5EF"/>
                </a:solidFill>
                <a:latin typeface="Lora" pitchFamily="34" charset="0"/>
                <a:ea typeface="Lora" pitchFamily="34" charset="-122"/>
                <a:cs typeface="Lora" pitchFamily="34" charset="-120"/>
              </a:rPr>
              <a:t>3</a:t>
            </a:r>
            <a:endParaRPr lang="en-US" sz="2450" dirty="0"/>
          </a:p>
        </p:txBody>
      </p:sp>
      <p:sp>
        <p:nvSpPr>
          <p:cNvPr id="15" name="Text 12"/>
          <p:cNvSpPr/>
          <p:nvPr/>
        </p:nvSpPr>
        <p:spPr>
          <a:xfrm>
            <a:off x="6974443" y="6144816"/>
            <a:ext cx="2593896" cy="324207"/>
          </a:xfrm>
          <a:prstGeom prst="rect">
            <a:avLst/>
          </a:prstGeom>
          <a:noFill/>
          <a:ln/>
        </p:spPr>
        <p:txBody>
          <a:bodyPr wrap="none" lIns="0" tIns="0" rIns="0" bIns="0" rtlCol="0" anchor="t"/>
          <a:lstStyle/>
          <a:p>
            <a:pPr indent="0" marL="0">
              <a:lnSpc>
                <a:spcPts val="2550"/>
              </a:lnSpc>
              <a:buNone/>
            </a:pPr>
            <a:r>
              <a:rPr lang="en-US" sz="2000" dirty="0">
                <a:solidFill>
                  <a:srgbClr val="D6E5EF"/>
                </a:solidFill>
                <a:latin typeface="Lora" pitchFamily="34" charset="0"/>
                <a:ea typeface="Lora" pitchFamily="34" charset="-122"/>
                <a:cs typeface="Lora" pitchFamily="34" charset="-120"/>
              </a:rPr>
              <a:t>Usage Limits</a:t>
            </a:r>
            <a:endParaRPr lang="en-US" sz="2000" dirty="0"/>
          </a:p>
        </p:txBody>
      </p:sp>
      <p:sp>
        <p:nvSpPr>
          <p:cNvPr id="16" name="Text 13"/>
          <p:cNvSpPr/>
          <p:nvPr/>
        </p:nvSpPr>
        <p:spPr>
          <a:xfrm>
            <a:off x="6974443" y="6601301"/>
            <a:ext cx="6884313" cy="705564"/>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The number of times each number can be used across all groups is constrained by the usageLimits array.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8654" y="748546"/>
            <a:ext cx="6053018" cy="553403"/>
          </a:xfrm>
          <a:prstGeom prst="rect">
            <a:avLst/>
          </a:prstGeom>
          <a:noFill/>
          <a:ln/>
        </p:spPr>
        <p:txBody>
          <a:bodyPr wrap="none" lIns="0" tIns="0" rIns="0" bIns="0" rtlCol="0" anchor="t"/>
          <a:lstStyle/>
          <a:p>
            <a:pPr indent="0" marL="0">
              <a:lnSpc>
                <a:spcPts val="4350"/>
              </a:lnSpc>
              <a:buNone/>
            </a:pPr>
            <a:r>
              <a:rPr lang="en-US" sz="3450" dirty="0">
                <a:solidFill>
                  <a:srgbClr val="F98AC7"/>
                </a:solidFill>
                <a:latin typeface="Lora" pitchFamily="34" charset="0"/>
                <a:ea typeface="Lora" pitchFamily="34" charset="-122"/>
                <a:cs typeface="Lora" pitchFamily="34" charset="-120"/>
              </a:rPr>
              <a:t>Approach to Creating Groups</a:t>
            </a:r>
            <a:endParaRPr lang="en-US" sz="3450" dirty="0"/>
          </a:p>
        </p:txBody>
      </p:sp>
      <p:sp>
        <p:nvSpPr>
          <p:cNvPr id="4" name="Text 1"/>
          <p:cNvSpPr/>
          <p:nvPr/>
        </p:nvSpPr>
        <p:spPr>
          <a:xfrm>
            <a:off x="658654" y="1584127"/>
            <a:ext cx="7826692" cy="1204436"/>
          </a:xfrm>
          <a:prstGeom prst="rect">
            <a:avLst/>
          </a:prstGeom>
          <a:noFill/>
          <a:ln/>
        </p:spPr>
        <p:txBody>
          <a:bodyPr wrap="square" lIns="0" tIns="0" rIns="0" bIns="0" rtlCol="0" anchor="t"/>
          <a:lstStyle/>
          <a:p>
            <a:pPr indent="0" marL="0">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A greedy approach can be adopted to maximize the number of groups. Start by creating the largest possible first group, maximizing the usage of numbers within their limits, while ensuring the group's length is within the constraints. Subsequent groups are then formed by increasing the length by one, again prioritizing the maximum usage of numbers within their limits.</a:t>
            </a:r>
            <a:endParaRPr lang="en-US" sz="1450" dirty="0"/>
          </a:p>
        </p:txBody>
      </p:sp>
      <p:sp>
        <p:nvSpPr>
          <p:cNvPr id="5" name="Shape 2"/>
          <p:cNvSpPr/>
          <p:nvPr/>
        </p:nvSpPr>
        <p:spPr>
          <a:xfrm>
            <a:off x="929402" y="3000256"/>
            <a:ext cx="22860" cy="4480679"/>
          </a:xfrm>
          <a:prstGeom prst="roundRect">
            <a:avLst>
              <a:gd name="adj" fmla="val 123486"/>
            </a:avLst>
          </a:prstGeom>
          <a:solidFill>
            <a:srgbClr val="5D606B"/>
          </a:solidFill>
          <a:ln/>
        </p:spPr>
      </p:sp>
      <p:sp>
        <p:nvSpPr>
          <p:cNvPr id="6" name="Shape 3"/>
          <p:cNvSpPr/>
          <p:nvPr/>
        </p:nvSpPr>
        <p:spPr>
          <a:xfrm>
            <a:off x="1129665" y="3412212"/>
            <a:ext cx="658654" cy="22860"/>
          </a:xfrm>
          <a:prstGeom prst="roundRect">
            <a:avLst>
              <a:gd name="adj" fmla="val 123486"/>
            </a:avLst>
          </a:prstGeom>
          <a:solidFill>
            <a:srgbClr val="5D606B"/>
          </a:solidFill>
          <a:ln/>
        </p:spPr>
      </p:sp>
      <p:sp>
        <p:nvSpPr>
          <p:cNvPr id="7" name="Shape 4"/>
          <p:cNvSpPr/>
          <p:nvPr/>
        </p:nvSpPr>
        <p:spPr>
          <a:xfrm>
            <a:off x="729139" y="3211949"/>
            <a:ext cx="423386" cy="423386"/>
          </a:xfrm>
          <a:prstGeom prst="roundRect">
            <a:avLst>
              <a:gd name="adj" fmla="val 6667"/>
            </a:avLst>
          </a:prstGeom>
          <a:solidFill>
            <a:srgbClr val="444752"/>
          </a:solidFill>
          <a:ln/>
        </p:spPr>
      </p:sp>
      <p:sp>
        <p:nvSpPr>
          <p:cNvPr id="8" name="Text 5"/>
          <p:cNvSpPr/>
          <p:nvPr/>
        </p:nvSpPr>
        <p:spPr>
          <a:xfrm>
            <a:off x="892373" y="3290768"/>
            <a:ext cx="96798" cy="265628"/>
          </a:xfrm>
          <a:prstGeom prst="rect">
            <a:avLst/>
          </a:prstGeom>
          <a:noFill/>
          <a:ln/>
        </p:spPr>
        <p:txBody>
          <a:bodyPr wrap="none" lIns="0" tIns="0" rIns="0" bIns="0" rtlCol="0" anchor="t"/>
          <a:lstStyle/>
          <a:p>
            <a:pPr algn="ctr" indent="0" marL="0">
              <a:lnSpc>
                <a:spcPts val="2050"/>
              </a:lnSpc>
              <a:buNone/>
            </a:pPr>
            <a:r>
              <a:rPr lang="en-US" sz="2050" dirty="0">
                <a:solidFill>
                  <a:srgbClr val="D6E5EF"/>
                </a:solidFill>
                <a:latin typeface="Lora" pitchFamily="34" charset="0"/>
                <a:ea typeface="Lora" pitchFamily="34" charset="-122"/>
                <a:cs typeface="Lora" pitchFamily="34" charset="-120"/>
              </a:rPr>
              <a:t>1</a:t>
            </a:r>
            <a:endParaRPr lang="en-US" sz="2050" dirty="0"/>
          </a:p>
        </p:txBody>
      </p:sp>
      <p:sp>
        <p:nvSpPr>
          <p:cNvPr id="9" name="Text 6"/>
          <p:cNvSpPr/>
          <p:nvPr/>
        </p:nvSpPr>
        <p:spPr>
          <a:xfrm>
            <a:off x="1975842" y="3188375"/>
            <a:ext cx="2213967" cy="276820"/>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Lora" pitchFamily="34" charset="0"/>
                <a:ea typeface="Lora" pitchFamily="34" charset="-122"/>
                <a:cs typeface="Lora" pitchFamily="34" charset="-120"/>
              </a:rPr>
              <a:t>Create First Group</a:t>
            </a:r>
            <a:endParaRPr lang="en-US" sz="1700" dirty="0"/>
          </a:p>
        </p:txBody>
      </p:sp>
      <p:sp>
        <p:nvSpPr>
          <p:cNvPr id="10" name="Text 7"/>
          <p:cNvSpPr/>
          <p:nvPr/>
        </p:nvSpPr>
        <p:spPr>
          <a:xfrm>
            <a:off x="1975842" y="3578066"/>
            <a:ext cx="6509504" cy="60221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Form the first group by maximizing the usage of each number, adhering to their usage limits and the group length constraint.</a:t>
            </a:r>
            <a:endParaRPr lang="en-US" sz="1450" dirty="0"/>
          </a:p>
        </p:txBody>
      </p:sp>
      <p:sp>
        <p:nvSpPr>
          <p:cNvPr id="11" name="Shape 8"/>
          <p:cNvSpPr/>
          <p:nvPr/>
        </p:nvSpPr>
        <p:spPr>
          <a:xfrm>
            <a:off x="1129665" y="4968478"/>
            <a:ext cx="658654" cy="22860"/>
          </a:xfrm>
          <a:prstGeom prst="roundRect">
            <a:avLst>
              <a:gd name="adj" fmla="val 123486"/>
            </a:avLst>
          </a:prstGeom>
          <a:solidFill>
            <a:srgbClr val="5D606B"/>
          </a:solidFill>
          <a:ln/>
        </p:spPr>
      </p:sp>
      <p:sp>
        <p:nvSpPr>
          <p:cNvPr id="12" name="Shape 9"/>
          <p:cNvSpPr/>
          <p:nvPr/>
        </p:nvSpPr>
        <p:spPr>
          <a:xfrm>
            <a:off x="729139" y="4768215"/>
            <a:ext cx="423386" cy="423386"/>
          </a:xfrm>
          <a:prstGeom prst="roundRect">
            <a:avLst>
              <a:gd name="adj" fmla="val 6667"/>
            </a:avLst>
          </a:prstGeom>
          <a:solidFill>
            <a:srgbClr val="444752"/>
          </a:solidFill>
          <a:ln/>
        </p:spPr>
      </p:sp>
      <p:sp>
        <p:nvSpPr>
          <p:cNvPr id="13" name="Text 10"/>
          <p:cNvSpPr/>
          <p:nvPr/>
        </p:nvSpPr>
        <p:spPr>
          <a:xfrm>
            <a:off x="869394" y="4847034"/>
            <a:ext cx="142756" cy="265628"/>
          </a:xfrm>
          <a:prstGeom prst="rect">
            <a:avLst/>
          </a:prstGeom>
          <a:noFill/>
          <a:ln/>
        </p:spPr>
        <p:txBody>
          <a:bodyPr wrap="none" lIns="0" tIns="0" rIns="0" bIns="0" rtlCol="0" anchor="t"/>
          <a:lstStyle/>
          <a:p>
            <a:pPr algn="ctr" indent="0" marL="0">
              <a:lnSpc>
                <a:spcPts val="2050"/>
              </a:lnSpc>
              <a:buNone/>
            </a:pPr>
            <a:r>
              <a:rPr lang="en-US" sz="2050" dirty="0">
                <a:solidFill>
                  <a:srgbClr val="D6E5EF"/>
                </a:solidFill>
                <a:latin typeface="Lora" pitchFamily="34" charset="0"/>
                <a:ea typeface="Lora" pitchFamily="34" charset="-122"/>
                <a:cs typeface="Lora" pitchFamily="34" charset="-120"/>
              </a:rPr>
              <a:t>2</a:t>
            </a:r>
            <a:endParaRPr lang="en-US" sz="2050" dirty="0"/>
          </a:p>
        </p:txBody>
      </p:sp>
      <p:sp>
        <p:nvSpPr>
          <p:cNvPr id="14" name="Text 11"/>
          <p:cNvSpPr/>
          <p:nvPr/>
        </p:nvSpPr>
        <p:spPr>
          <a:xfrm>
            <a:off x="1975842" y="4744641"/>
            <a:ext cx="2213967" cy="276820"/>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Lora" pitchFamily="34" charset="0"/>
                <a:ea typeface="Lora" pitchFamily="34" charset="-122"/>
                <a:cs typeface="Lora" pitchFamily="34" charset="-120"/>
              </a:rPr>
              <a:t>Increase Length</a:t>
            </a:r>
            <a:endParaRPr lang="en-US" sz="1700" dirty="0"/>
          </a:p>
        </p:txBody>
      </p:sp>
      <p:sp>
        <p:nvSpPr>
          <p:cNvPr id="15" name="Text 12"/>
          <p:cNvSpPr/>
          <p:nvPr/>
        </p:nvSpPr>
        <p:spPr>
          <a:xfrm>
            <a:off x="1975842" y="5134332"/>
            <a:ext cx="6509504" cy="60221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Increment the group length for each subsequent group, maintaining the increasing length requirement.</a:t>
            </a:r>
            <a:endParaRPr lang="en-US" sz="1450" dirty="0"/>
          </a:p>
        </p:txBody>
      </p:sp>
      <p:sp>
        <p:nvSpPr>
          <p:cNvPr id="16" name="Shape 13"/>
          <p:cNvSpPr/>
          <p:nvPr/>
        </p:nvSpPr>
        <p:spPr>
          <a:xfrm>
            <a:off x="1129665" y="6524744"/>
            <a:ext cx="658654" cy="22860"/>
          </a:xfrm>
          <a:prstGeom prst="roundRect">
            <a:avLst>
              <a:gd name="adj" fmla="val 123486"/>
            </a:avLst>
          </a:prstGeom>
          <a:solidFill>
            <a:srgbClr val="5D606B"/>
          </a:solidFill>
          <a:ln/>
        </p:spPr>
      </p:sp>
      <p:sp>
        <p:nvSpPr>
          <p:cNvPr id="17" name="Shape 14"/>
          <p:cNvSpPr/>
          <p:nvPr/>
        </p:nvSpPr>
        <p:spPr>
          <a:xfrm>
            <a:off x="729139" y="6324481"/>
            <a:ext cx="423386" cy="423386"/>
          </a:xfrm>
          <a:prstGeom prst="roundRect">
            <a:avLst>
              <a:gd name="adj" fmla="val 6667"/>
            </a:avLst>
          </a:prstGeom>
          <a:solidFill>
            <a:srgbClr val="444752"/>
          </a:solidFill>
          <a:ln/>
        </p:spPr>
      </p:sp>
      <p:sp>
        <p:nvSpPr>
          <p:cNvPr id="18" name="Text 15"/>
          <p:cNvSpPr/>
          <p:nvPr/>
        </p:nvSpPr>
        <p:spPr>
          <a:xfrm>
            <a:off x="866775" y="6403300"/>
            <a:ext cx="147995" cy="265628"/>
          </a:xfrm>
          <a:prstGeom prst="rect">
            <a:avLst/>
          </a:prstGeom>
          <a:noFill/>
          <a:ln/>
        </p:spPr>
        <p:txBody>
          <a:bodyPr wrap="none" lIns="0" tIns="0" rIns="0" bIns="0" rtlCol="0" anchor="t"/>
          <a:lstStyle/>
          <a:p>
            <a:pPr algn="ctr" indent="0" marL="0">
              <a:lnSpc>
                <a:spcPts val="2050"/>
              </a:lnSpc>
              <a:buNone/>
            </a:pPr>
            <a:r>
              <a:rPr lang="en-US" sz="2050" dirty="0">
                <a:solidFill>
                  <a:srgbClr val="D6E5EF"/>
                </a:solidFill>
                <a:latin typeface="Lora" pitchFamily="34" charset="0"/>
                <a:ea typeface="Lora" pitchFamily="34" charset="-122"/>
                <a:cs typeface="Lora" pitchFamily="34" charset="-120"/>
              </a:rPr>
              <a:t>3</a:t>
            </a:r>
            <a:endParaRPr lang="en-US" sz="2050" dirty="0"/>
          </a:p>
        </p:txBody>
      </p:sp>
      <p:sp>
        <p:nvSpPr>
          <p:cNvPr id="19" name="Text 16"/>
          <p:cNvSpPr/>
          <p:nvPr/>
        </p:nvSpPr>
        <p:spPr>
          <a:xfrm>
            <a:off x="1975842" y="6300907"/>
            <a:ext cx="2213967" cy="276820"/>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Lora" pitchFamily="34" charset="0"/>
                <a:ea typeface="Lora" pitchFamily="34" charset="-122"/>
                <a:cs typeface="Lora" pitchFamily="34" charset="-120"/>
              </a:rPr>
              <a:t>Maximize Usage</a:t>
            </a:r>
            <a:endParaRPr lang="en-US" sz="1700" dirty="0"/>
          </a:p>
        </p:txBody>
      </p:sp>
      <p:sp>
        <p:nvSpPr>
          <p:cNvPr id="20" name="Text 17"/>
          <p:cNvSpPr/>
          <p:nvPr/>
        </p:nvSpPr>
        <p:spPr>
          <a:xfrm>
            <a:off x="1975842" y="6690598"/>
            <a:ext cx="6509504" cy="60221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Source Sans Pro" pitchFamily="34" charset="0"/>
                <a:ea typeface="Source Sans Pro" pitchFamily="34" charset="-122"/>
                <a:cs typeface="Source Sans Pro" pitchFamily="34" charset="-120"/>
              </a:rPr>
              <a:t>Within the constraints of the usage limits and group length, maximize the number of elements used in each group.</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52143"/>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Limiting Usage of Each Number</a:t>
            </a:r>
            <a:endParaRPr lang="en-US" sz="4400" dirty="0"/>
          </a:p>
        </p:txBody>
      </p:sp>
      <p:sp>
        <p:nvSpPr>
          <p:cNvPr id="4" name="Text 1"/>
          <p:cNvSpPr/>
          <p:nvPr/>
        </p:nvSpPr>
        <p:spPr>
          <a:xfrm>
            <a:off x="6324124" y="2719149"/>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Each number in the input array has a usage limit, dictating the maximum number of times it can be used across all groups. This constraint must be respected while forming the groups, ensuring no number exceeds its usage limit.</a:t>
            </a:r>
            <a:endParaRPr lang="en-US" sz="1850" dirty="0"/>
          </a:p>
        </p:txBody>
      </p:sp>
      <p:sp>
        <p:nvSpPr>
          <p:cNvPr id="5" name="Shape 2"/>
          <p:cNvSpPr/>
          <p:nvPr/>
        </p:nvSpPr>
        <p:spPr>
          <a:xfrm>
            <a:off x="6324124" y="4520446"/>
            <a:ext cx="7468553" cy="2757011"/>
          </a:xfrm>
          <a:prstGeom prst="roundRect">
            <a:avLst>
              <a:gd name="adj" fmla="val 1302"/>
            </a:avLst>
          </a:prstGeom>
          <a:noFill/>
          <a:ln w="7620">
            <a:solidFill>
              <a:srgbClr val="FFFFFF">
                <a:alpha val="24000"/>
              </a:srgbClr>
            </a:solidFill>
            <a:prstDash val="solid"/>
          </a:ln>
        </p:spPr>
      </p:sp>
      <p:sp>
        <p:nvSpPr>
          <p:cNvPr id="6" name="Shape 3"/>
          <p:cNvSpPr/>
          <p:nvPr/>
        </p:nvSpPr>
        <p:spPr>
          <a:xfrm>
            <a:off x="6331744" y="4528066"/>
            <a:ext cx="7453312" cy="685443"/>
          </a:xfrm>
          <a:prstGeom prst="rect">
            <a:avLst/>
          </a:prstGeom>
          <a:solidFill>
            <a:srgbClr val="FFFFFF">
              <a:alpha val="4000"/>
            </a:srgbClr>
          </a:solidFill>
          <a:ln/>
        </p:spPr>
      </p:sp>
      <p:sp>
        <p:nvSpPr>
          <p:cNvPr id="7" name="Text 4"/>
          <p:cNvSpPr/>
          <p:nvPr/>
        </p:nvSpPr>
        <p:spPr>
          <a:xfrm>
            <a:off x="6571059" y="4679275"/>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Number</a:t>
            </a:r>
            <a:endParaRPr lang="en-US" sz="1850" dirty="0"/>
          </a:p>
        </p:txBody>
      </p:sp>
      <p:sp>
        <p:nvSpPr>
          <p:cNvPr id="8" name="Text 5"/>
          <p:cNvSpPr/>
          <p:nvPr/>
        </p:nvSpPr>
        <p:spPr>
          <a:xfrm>
            <a:off x="10301526" y="4679275"/>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Usage Limit</a:t>
            </a:r>
            <a:endParaRPr lang="en-US" sz="1850" dirty="0"/>
          </a:p>
        </p:txBody>
      </p:sp>
      <p:sp>
        <p:nvSpPr>
          <p:cNvPr id="9" name="Shape 6"/>
          <p:cNvSpPr/>
          <p:nvPr/>
        </p:nvSpPr>
        <p:spPr>
          <a:xfrm>
            <a:off x="6331744" y="5213509"/>
            <a:ext cx="7453312" cy="685443"/>
          </a:xfrm>
          <a:prstGeom prst="rect">
            <a:avLst/>
          </a:prstGeom>
          <a:solidFill>
            <a:srgbClr val="000000">
              <a:alpha val="4000"/>
            </a:srgbClr>
          </a:solidFill>
          <a:ln/>
        </p:spPr>
      </p:sp>
      <p:sp>
        <p:nvSpPr>
          <p:cNvPr id="10" name="Text 7"/>
          <p:cNvSpPr/>
          <p:nvPr/>
        </p:nvSpPr>
        <p:spPr>
          <a:xfrm>
            <a:off x="6571059" y="5364718"/>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a:t>
            </a:r>
            <a:endParaRPr lang="en-US" sz="1850" dirty="0"/>
          </a:p>
        </p:txBody>
      </p:sp>
      <p:sp>
        <p:nvSpPr>
          <p:cNvPr id="11" name="Text 8"/>
          <p:cNvSpPr/>
          <p:nvPr/>
        </p:nvSpPr>
        <p:spPr>
          <a:xfrm>
            <a:off x="10301526" y="5364718"/>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a:t>
            </a:r>
            <a:endParaRPr lang="en-US" sz="1850" dirty="0"/>
          </a:p>
        </p:txBody>
      </p:sp>
      <p:sp>
        <p:nvSpPr>
          <p:cNvPr id="12" name="Shape 9"/>
          <p:cNvSpPr/>
          <p:nvPr/>
        </p:nvSpPr>
        <p:spPr>
          <a:xfrm>
            <a:off x="6331744" y="5898952"/>
            <a:ext cx="7453312" cy="685443"/>
          </a:xfrm>
          <a:prstGeom prst="rect">
            <a:avLst/>
          </a:prstGeom>
          <a:solidFill>
            <a:srgbClr val="FFFFFF">
              <a:alpha val="4000"/>
            </a:srgbClr>
          </a:solidFill>
          <a:ln/>
        </p:spPr>
      </p:sp>
      <p:sp>
        <p:nvSpPr>
          <p:cNvPr id="13" name="Text 10"/>
          <p:cNvSpPr/>
          <p:nvPr/>
        </p:nvSpPr>
        <p:spPr>
          <a:xfrm>
            <a:off x="6571059" y="6050161"/>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1</a:t>
            </a:r>
            <a:endParaRPr lang="en-US" sz="1850" dirty="0"/>
          </a:p>
        </p:txBody>
      </p:sp>
      <p:sp>
        <p:nvSpPr>
          <p:cNvPr id="14" name="Text 11"/>
          <p:cNvSpPr/>
          <p:nvPr/>
        </p:nvSpPr>
        <p:spPr>
          <a:xfrm>
            <a:off x="10301526" y="6050161"/>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3</a:t>
            </a:r>
            <a:endParaRPr lang="en-US" sz="1850" dirty="0"/>
          </a:p>
        </p:txBody>
      </p:sp>
      <p:sp>
        <p:nvSpPr>
          <p:cNvPr id="15" name="Shape 12"/>
          <p:cNvSpPr/>
          <p:nvPr/>
        </p:nvSpPr>
        <p:spPr>
          <a:xfrm>
            <a:off x="6331744" y="6584394"/>
            <a:ext cx="7453312" cy="685443"/>
          </a:xfrm>
          <a:prstGeom prst="rect">
            <a:avLst/>
          </a:prstGeom>
          <a:solidFill>
            <a:srgbClr val="000000">
              <a:alpha val="4000"/>
            </a:srgbClr>
          </a:solidFill>
          <a:ln/>
        </p:spPr>
      </p:sp>
      <p:sp>
        <p:nvSpPr>
          <p:cNvPr id="16" name="Text 13"/>
          <p:cNvSpPr/>
          <p:nvPr/>
        </p:nvSpPr>
        <p:spPr>
          <a:xfrm>
            <a:off x="6571059" y="6735604"/>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2</a:t>
            </a:r>
            <a:endParaRPr lang="en-US" sz="1850" dirty="0"/>
          </a:p>
        </p:txBody>
      </p:sp>
      <p:sp>
        <p:nvSpPr>
          <p:cNvPr id="17" name="Text 14"/>
          <p:cNvSpPr/>
          <p:nvPr/>
        </p:nvSpPr>
        <p:spPr>
          <a:xfrm>
            <a:off x="10301526" y="6735604"/>
            <a:ext cx="3244215"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1</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716762"/>
            <a:ext cx="8967311"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Optimizing the Number of Groups</a:t>
            </a:r>
            <a:endParaRPr lang="en-US" sz="4400" dirty="0"/>
          </a:p>
        </p:txBody>
      </p:sp>
      <p:sp>
        <p:nvSpPr>
          <p:cNvPr id="3" name="Text 1"/>
          <p:cNvSpPr/>
          <p:nvPr/>
        </p:nvSpPr>
        <p:spPr>
          <a:xfrm>
            <a:off x="837724" y="2899529"/>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To optimize the number of groups, a dynamic programming approach can be used. The approach involves building a table where each cell represents a specific group size and its corresponding maximum number of groups achievable. By iterating through the table, using information from previous cells, the optimal number of groups can be determined.</a:t>
            </a:r>
            <a:endParaRPr lang="en-US" sz="1850" dirty="0"/>
          </a:p>
        </p:txBody>
      </p:sp>
      <p:sp>
        <p:nvSpPr>
          <p:cNvPr id="4" name="Text 2"/>
          <p:cNvSpPr/>
          <p:nvPr/>
        </p:nvSpPr>
        <p:spPr>
          <a:xfrm>
            <a:off x="837724" y="4557117"/>
            <a:ext cx="3013710"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Dynamic Programming</a:t>
            </a:r>
            <a:endParaRPr lang="en-US" sz="2200" dirty="0"/>
          </a:p>
        </p:txBody>
      </p:sp>
      <p:sp>
        <p:nvSpPr>
          <p:cNvPr id="5" name="Text 3"/>
          <p:cNvSpPr/>
          <p:nvPr/>
        </p:nvSpPr>
        <p:spPr>
          <a:xfrm>
            <a:off x="837724" y="5148382"/>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tabular approach to solve complex problems by breaking them into smaller overlapping subproblems.</a:t>
            </a:r>
            <a:endParaRPr lang="en-US" sz="1850" dirty="0"/>
          </a:p>
        </p:txBody>
      </p:sp>
      <p:sp>
        <p:nvSpPr>
          <p:cNvPr id="6" name="Text 4"/>
          <p:cNvSpPr/>
          <p:nvPr/>
        </p:nvSpPr>
        <p:spPr>
          <a:xfrm>
            <a:off x="5357813" y="455711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Optimization</a:t>
            </a:r>
            <a:endParaRPr lang="en-US" sz="2200" dirty="0"/>
          </a:p>
        </p:txBody>
      </p:sp>
      <p:sp>
        <p:nvSpPr>
          <p:cNvPr id="7" name="Text 5"/>
          <p:cNvSpPr/>
          <p:nvPr/>
        </p:nvSpPr>
        <p:spPr>
          <a:xfrm>
            <a:off x="5357813" y="5148382"/>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algorithm aims to determine the maximum number of groups that can be formed, given the constraints.</a:t>
            </a:r>
            <a:endParaRPr lang="en-US" sz="1850" dirty="0"/>
          </a:p>
        </p:txBody>
      </p:sp>
      <p:sp>
        <p:nvSpPr>
          <p:cNvPr id="8" name="Text 6"/>
          <p:cNvSpPr/>
          <p:nvPr/>
        </p:nvSpPr>
        <p:spPr>
          <a:xfrm>
            <a:off x="9877901" y="455711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Table</a:t>
            </a:r>
            <a:endParaRPr lang="en-US" sz="2200" dirty="0"/>
          </a:p>
        </p:txBody>
      </p:sp>
      <p:sp>
        <p:nvSpPr>
          <p:cNvPr id="9" name="Text 7"/>
          <p:cNvSpPr/>
          <p:nvPr/>
        </p:nvSpPr>
        <p:spPr>
          <a:xfrm>
            <a:off x="9877901" y="5148382"/>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Each cell in the table stores the maximum number of groups achievable for a specific group size.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5453" y="601385"/>
            <a:ext cx="5145881" cy="643176"/>
          </a:xfrm>
          <a:prstGeom prst="rect">
            <a:avLst/>
          </a:prstGeom>
          <a:noFill/>
          <a:ln/>
        </p:spPr>
        <p:txBody>
          <a:bodyPr wrap="none" lIns="0" tIns="0" rIns="0" bIns="0" rtlCol="0" anchor="t"/>
          <a:lstStyle/>
          <a:p>
            <a:pPr indent="0" marL="0">
              <a:lnSpc>
                <a:spcPts val="5050"/>
              </a:lnSpc>
              <a:buNone/>
            </a:pPr>
            <a:r>
              <a:rPr lang="en-US" sz="4050" dirty="0">
                <a:solidFill>
                  <a:srgbClr val="F98AC7"/>
                </a:solidFill>
                <a:latin typeface="Lora" pitchFamily="34" charset="0"/>
                <a:ea typeface="Lora" pitchFamily="34" charset="-122"/>
                <a:cs typeface="Lora" pitchFamily="34" charset="-120"/>
              </a:rPr>
              <a:t>Future Scope</a:t>
            </a:r>
            <a:endParaRPr lang="en-US" sz="4050" dirty="0"/>
          </a:p>
        </p:txBody>
      </p:sp>
      <p:sp>
        <p:nvSpPr>
          <p:cNvPr id="3" name="Text 1"/>
          <p:cNvSpPr/>
          <p:nvPr/>
        </p:nvSpPr>
        <p:spPr>
          <a:xfrm>
            <a:off x="765453" y="1681877"/>
            <a:ext cx="13099494" cy="699849"/>
          </a:xfrm>
          <a:prstGeom prst="rect">
            <a:avLst/>
          </a:prstGeom>
          <a:noFill/>
          <a:ln/>
        </p:spPr>
        <p:txBody>
          <a:bodyPr wrap="square" lIns="0" tIns="0" rIns="0" bIns="0" rtlCol="0" anchor="t"/>
          <a:lstStyle/>
          <a:p>
            <a:pPr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Further exploration could involve investigating the applicability of this approach to more complex scenarios. Exploring alternative optimization algorithms, such as simulated annealing or genetic algorithms, could offer insights into finding even more optimal solutions.</a:t>
            </a:r>
            <a:endParaRPr lang="en-US" sz="1700" dirty="0"/>
          </a:p>
        </p:txBody>
      </p:sp>
      <p:pic>
        <p:nvPicPr>
          <p:cNvPr id="4" name="Image 0" descr="preencoded.png">    </p:cNvPr>
          <p:cNvPicPr>
            <a:picLocks noChangeAspect="1"/>
          </p:cNvPicPr>
          <p:nvPr/>
        </p:nvPicPr>
        <p:blipFill>
          <a:blip r:embed="rId1"/>
          <a:stretch>
            <a:fillRect/>
          </a:stretch>
        </p:blipFill>
        <p:spPr>
          <a:xfrm>
            <a:off x="765453" y="2627709"/>
            <a:ext cx="6385679" cy="3946565"/>
          </a:xfrm>
          <a:prstGeom prst="rect">
            <a:avLst/>
          </a:prstGeom>
        </p:spPr>
      </p:pic>
      <p:sp>
        <p:nvSpPr>
          <p:cNvPr id="5" name="Text 2"/>
          <p:cNvSpPr/>
          <p:nvPr/>
        </p:nvSpPr>
        <p:spPr>
          <a:xfrm>
            <a:off x="765453" y="6847642"/>
            <a:ext cx="2572941" cy="321588"/>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Advanced Algorithms</a:t>
            </a:r>
            <a:endParaRPr lang="en-US" sz="2000" dirty="0"/>
          </a:p>
        </p:txBody>
      </p:sp>
      <p:sp>
        <p:nvSpPr>
          <p:cNvPr id="6" name="Text 3"/>
          <p:cNvSpPr/>
          <p:nvPr/>
        </p:nvSpPr>
        <p:spPr>
          <a:xfrm>
            <a:off x="765453" y="7300436"/>
            <a:ext cx="6385679" cy="349925"/>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Investigating other optimization algorithms to enhance the solution.</a:t>
            </a:r>
            <a:endParaRPr lang="en-US" sz="1700" dirty="0"/>
          </a:p>
        </p:txBody>
      </p:sp>
      <p:pic>
        <p:nvPicPr>
          <p:cNvPr id="7" name="Image 1" descr="preencoded.png">    </p:cNvPr>
          <p:cNvPicPr>
            <a:picLocks noChangeAspect="1"/>
          </p:cNvPicPr>
          <p:nvPr/>
        </p:nvPicPr>
        <p:blipFill>
          <a:blip r:embed="rId2"/>
          <a:stretch>
            <a:fillRect/>
          </a:stretch>
        </p:blipFill>
        <p:spPr>
          <a:xfrm>
            <a:off x="7479149" y="2627709"/>
            <a:ext cx="6385798" cy="3946684"/>
          </a:xfrm>
          <a:prstGeom prst="rect">
            <a:avLst/>
          </a:prstGeom>
        </p:spPr>
      </p:pic>
      <p:sp>
        <p:nvSpPr>
          <p:cNvPr id="8" name="Text 4"/>
          <p:cNvSpPr/>
          <p:nvPr/>
        </p:nvSpPr>
        <p:spPr>
          <a:xfrm>
            <a:off x="7479149" y="6847761"/>
            <a:ext cx="2572941" cy="321588"/>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Complex Scenarios</a:t>
            </a:r>
            <a:endParaRPr lang="en-US" sz="2000" dirty="0"/>
          </a:p>
        </p:txBody>
      </p:sp>
      <p:sp>
        <p:nvSpPr>
          <p:cNvPr id="9" name="Text 5"/>
          <p:cNvSpPr/>
          <p:nvPr/>
        </p:nvSpPr>
        <p:spPr>
          <a:xfrm>
            <a:off x="7479149" y="7300555"/>
            <a:ext cx="6385798" cy="349925"/>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Exploring the application of the solution in more intricate settings.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2024-09-11T18:15:49Z</dcterms:created>
  <dcterms:modified xsi:type="dcterms:W3CDTF">2024-09-11T18:15:49Z</dcterms:modified>
</cp:coreProperties>
</file>